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91" r:id="rId3"/>
    <p:sldId id="327" r:id="rId4"/>
    <p:sldId id="328" r:id="rId5"/>
    <p:sldId id="294" r:id="rId6"/>
    <p:sldId id="305" r:id="rId7"/>
    <p:sldId id="310" r:id="rId8"/>
    <p:sldId id="320" r:id="rId9"/>
    <p:sldId id="322" r:id="rId10"/>
    <p:sldId id="325" r:id="rId11"/>
  </p:sldIdLst>
  <p:sldSz cx="7561263" cy="106934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990099"/>
    <a:srgbClr val="D83C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2256" y="-84"/>
      </p:cViewPr>
      <p:guideLst>
        <p:guide orient="horz" pos="3368"/>
        <p:guide pos="2382"/>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6"/>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205333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31151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534133" y="668338"/>
            <a:ext cx="1405923" cy="142256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12427" y="668338"/>
            <a:ext cx="4095684" cy="142256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350279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67062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7" y="6871500"/>
            <a:ext cx="6427074" cy="2123828"/>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283306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12428" y="3891210"/>
            <a:ext cx="2750147"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188595" y="3891210"/>
            <a:ext cx="2751460"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294634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3" y="2393639"/>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9212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361848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325667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6"/>
            <a:ext cx="2487603" cy="181193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956244" y="425756"/>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324236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95761-7FA7-45EC-9C2E-7AFD8A3817D5}" type="datetimeFigureOut">
              <a:rPr lang="ru-RU" smtClean="0"/>
              <a:pPr/>
              <a:t>06.11.2024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417329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7"/>
            <a:ext cx="6805137" cy="705715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8"/>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95761-7FA7-45EC-9C2E-7AFD8A3817D5}" type="datetimeFigureOut">
              <a:rPr lang="ru-RU" smtClean="0"/>
              <a:pPr/>
              <a:t>06.11.2024</a:t>
            </a:fld>
            <a:endParaRPr lang="ru-RU"/>
          </a:p>
        </p:txBody>
      </p:sp>
      <p:sp>
        <p:nvSpPr>
          <p:cNvPr id="5" name="Нижний колонтитул 4"/>
          <p:cNvSpPr>
            <a:spLocks noGrp="1"/>
          </p:cNvSpPr>
          <p:nvPr>
            <p:ph type="ftr" sz="quarter" idx="3"/>
          </p:nvPr>
        </p:nvSpPr>
        <p:spPr>
          <a:xfrm>
            <a:off x="2583432" y="9911198"/>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8"/>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74EC8-E7B0-4D33-98CF-EFCAA41E5903}" type="slidenum">
              <a:rPr lang="ru-RU" smtClean="0"/>
              <a:pPr/>
              <a:t>‹#›</a:t>
            </a:fld>
            <a:endParaRPr lang="ru-RU"/>
          </a:p>
        </p:txBody>
      </p:sp>
    </p:spTree>
    <p:extLst>
      <p:ext uri="{BB962C8B-B14F-4D97-AF65-F5344CB8AC3E}">
        <p14:creationId xmlns:p14="http://schemas.microsoft.com/office/powerpoint/2010/main" xmlns="" val="338064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0783" y="810196"/>
            <a:ext cx="4320480" cy="88602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ru-RU" b="1" spc="50" dirty="0">
              <a:ln w="11430"/>
              <a:solidFill>
                <a:srgbClr val="990099"/>
              </a:solidFill>
              <a:effectLst>
                <a:outerShdw blurRad="76200" dist="50800" dir="5400000" algn="tl" rotWithShape="0">
                  <a:srgbClr val="000000">
                    <a:alpha val="65000"/>
                  </a:srgbClr>
                </a:outerShdw>
              </a:effectLst>
              <a:latin typeface="K Bauhaus" pitchFamily="34" charset="0"/>
            </a:endParaRPr>
          </a:p>
        </p:txBody>
      </p:sp>
      <p:pic>
        <p:nvPicPr>
          <p:cNvPr id="5" name="Рисунок 4" descr="bd31ee15-ecc7-45ed-9f9b-fee3fd166175.jpg"/>
          <p:cNvPicPr>
            <a:picLocks noChangeAspect="1"/>
          </p:cNvPicPr>
          <p:nvPr/>
        </p:nvPicPr>
        <p:blipFill>
          <a:blip r:embed="rId2" cstate="print"/>
          <a:srcRect l="3336" r="3336" b="1532"/>
          <a:stretch>
            <a:fillRect/>
          </a:stretch>
        </p:blipFill>
        <p:spPr>
          <a:xfrm rot="16200000">
            <a:off x="-1566066" y="1566067"/>
            <a:ext cx="10693400" cy="7561266"/>
          </a:xfrm>
          <a:prstGeom prst="rect">
            <a:avLst/>
          </a:prstGeom>
          <a:ln>
            <a:solidFill>
              <a:schemeClr val="tx1"/>
            </a:solidFill>
          </a:ln>
        </p:spPr>
      </p:pic>
    </p:spTree>
    <p:extLst>
      <p:ext uri="{BB962C8B-B14F-4D97-AF65-F5344CB8AC3E}">
        <p14:creationId xmlns:p14="http://schemas.microsoft.com/office/powerpoint/2010/main" xmlns="" val="290174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cd9a50a-b0aa-4a12-9dda-cf5d5e3f50e9.jpg"/>
          <p:cNvPicPr>
            <a:picLocks noGrp="1" noChangeAspect="1"/>
          </p:cNvPicPr>
          <p:nvPr>
            <p:ph idx="1"/>
          </p:nvPr>
        </p:nvPicPr>
        <p:blipFill>
          <a:blip r:embed="rId2" cstate="print"/>
          <a:stretch>
            <a:fillRect/>
          </a:stretch>
        </p:blipFill>
        <p:spPr>
          <a:xfrm rot="5400000">
            <a:off x="1720057" y="278482"/>
            <a:ext cx="4320480" cy="610398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468263" y="2754411"/>
          <a:ext cx="6336704" cy="7066275"/>
        </p:xfrm>
        <a:graphic>
          <a:graphicData uri="http://schemas.openxmlformats.org/drawingml/2006/table">
            <a:tbl>
              <a:tblPr/>
              <a:tblGrid>
                <a:gridCol w="619798"/>
                <a:gridCol w="3340642"/>
                <a:gridCol w="2376264"/>
              </a:tblGrid>
              <a:tr h="27308">
                <a:tc>
                  <a:txBody>
                    <a:bodyPr/>
                    <a:lstStyle/>
                    <a:p>
                      <a:pPr algn="l">
                        <a:lnSpc>
                          <a:spcPct val="107000"/>
                        </a:lnSpc>
                        <a:spcAft>
                          <a:spcPts val="0"/>
                        </a:spcAft>
                      </a:pPr>
                      <a:r>
                        <a:rPr lang="kk-KZ" sz="1600" dirty="0">
                          <a:latin typeface="Times New Roman" pitchFamily="18" charset="0"/>
                          <a:ea typeface="Calibri"/>
                          <a:cs typeface="Times New Roman" pitchFamily="18" charset="0"/>
                        </a:rPr>
                        <a:t>Р/с</a:t>
                      </a:r>
                      <a:endParaRPr lang="ru-RU" sz="1600" dirty="0">
                        <a:latin typeface="Times New Roman" pitchFamily="18" charset="0"/>
                        <a:ea typeface="Calibri"/>
                        <a:cs typeface="Times New Roman" pitchFamily="18" charset="0"/>
                      </a:endParaRPr>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k-KZ" sz="1600">
                          <a:latin typeface="Times New Roman" pitchFamily="18" charset="0"/>
                          <a:ea typeface="Calibri"/>
                          <a:cs typeface="Times New Roman" pitchFamily="18" charset="0"/>
                        </a:rPr>
                        <a:t>       Біліктілік курстардың атауы </a:t>
                      </a:r>
                      <a:endParaRPr lang="ru-RU" sz="1600">
                        <a:latin typeface="Times New Roman" pitchFamily="18" charset="0"/>
                        <a:ea typeface="Calibri"/>
                        <a:cs typeface="Times New Roman" pitchFamily="18" charset="0"/>
                      </a:endParaRPr>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ru-RU" sz="1600" dirty="0">
                        <a:latin typeface="Times New Roman" pitchFamily="18" charset="0"/>
                        <a:ea typeface="Calibri"/>
                        <a:cs typeface="Times New Roman" pitchFamily="18" charset="0"/>
                      </a:endParaRPr>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310">
                <a:tc>
                  <a:txBody>
                    <a:bodyPr/>
                    <a:lstStyle/>
                    <a:p>
                      <a:pPr algn="l">
                        <a:lnSpc>
                          <a:spcPct val="107000"/>
                        </a:lnSpc>
                        <a:spcAft>
                          <a:spcPts val="0"/>
                        </a:spcAft>
                      </a:pPr>
                      <a:r>
                        <a:rPr lang="kk-KZ" sz="1600" dirty="0">
                          <a:latin typeface="Times New Roman" pitchFamily="18" charset="0"/>
                          <a:ea typeface="Calibri"/>
                          <a:cs typeface="Times New Roman" pitchFamily="18" charset="0"/>
                        </a:rPr>
                        <a:t>1.</a:t>
                      </a:r>
                      <a:endParaRPr lang="ru-RU" sz="1600" dirty="0">
                        <a:latin typeface="Times New Roman" pitchFamily="18" charset="0"/>
                        <a:ea typeface="Calibri"/>
                        <a:cs typeface="Times New Roman" pitchFamily="18" charset="0"/>
                      </a:endParaRPr>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52">
                <a:tc>
                  <a:txBody>
                    <a:bodyPr/>
                    <a:lstStyle/>
                    <a:p>
                      <a:pPr algn="l">
                        <a:lnSpc>
                          <a:spcPct val="107000"/>
                        </a:lnSpc>
                        <a:spcAft>
                          <a:spcPts val="0"/>
                        </a:spcAft>
                      </a:pPr>
                      <a:r>
                        <a:rPr lang="kk-KZ" sz="1600">
                          <a:latin typeface="Times New Roman" pitchFamily="18" charset="0"/>
                          <a:ea typeface="Calibri"/>
                          <a:cs typeface="Times New Roman" pitchFamily="18" charset="0"/>
                        </a:rPr>
                        <a:t>2.</a:t>
                      </a:r>
                      <a:endParaRPr lang="ru-RU" sz="1600">
                        <a:latin typeface="Times New Roman" pitchFamily="18" charset="0"/>
                        <a:ea typeface="Calibri"/>
                        <a:cs typeface="Times New Roman" pitchFamily="18" charset="0"/>
                      </a:endParaRPr>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93">
                <a:tc>
                  <a:txBody>
                    <a:bodyPr/>
                    <a:lstStyle/>
                    <a:p>
                      <a:pPr algn="l">
                        <a:lnSpc>
                          <a:spcPct val="107000"/>
                        </a:lnSpc>
                        <a:spcAft>
                          <a:spcPts val="0"/>
                        </a:spcAft>
                      </a:pPr>
                      <a:r>
                        <a:rPr lang="kk-KZ" sz="1600">
                          <a:latin typeface="Times New Roman" pitchFamily="18" charset="0"/>
                          <a:ea typeface="Calibri"/>
                          <a:cs typeface="Times New Roman" pitchFamily="18" charset="0"/>
                        </a:rPr>
                        <a:t>3.</a:t>
                      </a:r>
                      <a:endParaRPr lang="ru-RU" sz="1600">
                        <a:latin typeface="Times New Roman" pitchFamily="18" charset="0"/>
                        <a:ea typeface="Calibri"/>
                        <a:cs typeface="Times New Roman" pitchFamily="18" charset="0"/>
                      </a:endParaRPr>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180">
                <a:tc>
                  <a:txBody>
                    <a:bodyPr/>
                    <a:lstStyle/>
                    <a:p>
                      <a:pPr algn="l">
                        <a:lnSpc>
                          <a:spcPct val="107000"/>
                        </a:lnSpc>
                        <a:spcAft>
                          <a:spcPts val="0"/>
                        </a:spcAft>
                      </a:pPr>
                      <a:r>
                        <a:rPr lang="kk-KZ" sz="1600">
                          <a:latin typeface="Times New Roman" pitchFamily="18" charset="0"/>
                          <a:ea typeface="Calibri"/>
                          <a:cs typeface="Times New Roman" pitchFamily="18" charset="0"/>
                        </a:rPr>
                        <a:t>4. </a:t>
                      </a:r>
                      <a:endParaRPr lang="ru-RU" sz="1600">
                        <a:latin typeface="Times New Roman" pitchFamily="18" charset="0"/>
                        <a:ea typeface="Calibri"/>
                        <a:cs typeface="Times New Roman" pitchFamily="18" charset="0"/>
                      </a:endParaRPr>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518">
                <a:tc>
                  <a:txBody>
                    <a:bodyPr/>
                    <a:lstStyle/>
                    <a:p>
                      <a:pPr algn="l">
                        <a:lnSpc>
                          <a:spcPct val="107000"/>
                        </a:lnSpc>
                        <a:spcAft>
                          <a:spcPts val="0"/>
                        </a:spcAft>
                      </a:pPr>
                      <a:r>
                        <a:rPr lang="kk-KZ" sz="1600">
                          <a:latin typeface="Times New Roman" pitchFamily="18" charset="0"/>
                          <a:ea typeface="Calibri"/>
                          <a:cs typeface="Times New Roman" pitchFamily="18" charset="0"/>
                        </a:rPr>
                        <a:t>5</a:t>
                      </a:r>
                      <a:endParaRPr lang="ru-RU" sz="1600">
                        <a:latin typeface="Times New Roman" pitchFamily="18" charset="0"/>
                        <a:ea typeface="Calibri"/>
                        <a:cs typeface="Times New Roman" pitchFamily="18" charset="0"/>
                      </a:endParaRPr>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43199" marR="43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descr="C:\Users\admin\Desktop\06-11-2024_13-41-08\19 001.jpg"/>
          <p:cNvPicPr>
            <a:picLocks noChangeAspect="1" noChangeArrowheads="1"/>
          </p:cNvPicPr>
          <p:nvPr/>
        </p:nvPicPr>
        <p:blipFill>
          <a:blip r:embed="rId2" cstate="print"/>
          <a:srcRect/>
          <a:stretch>
            <a:fillRect/>
          </a:stretch>
        </p:blipFill>
        <p:spPr bwMode="auto">
          <a:xfrm>
            <a:off x="-107950" y="-1588"/>
            <a:ext cx="7778750" cy="106981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34762" y="666180"/>
            <a:ext cx="3746603" cy="461665"/>
          </a:xfrm>
          <a:prstGeom prst="rect">
            <a:avLst/>
          </a:prstGeom>
        </p:spPr>
        <p:txBody>
          <a:bodyPr wrap="none">
            <a:spAutoFit/>
          </a:bodyPr>
          <a:lstStyle/>
          <a:p>
            <a:pPr lvl="0" algn="just" fontAlgn="base">
              <a:spcBef>
                <a:spcPct val="0"/>
              </a:spcBef>
              <a:spcAft>
                <a:spcPct val="0"/>
              </a:spcAft>
            </a:pPr>
            <a:r>
              <a:rPr lang="kk-KZ" sz="2400" b="1" dirty="0" smtClean="0">
                <a:solidFill>
                  <a:srgbClr val="990099"/>
                </a:solidFill>
                <a:latin typeface="Times New Roman" pitchFamily="18" charset="0"/>
                <a:ea typeface="Calibri" pitchFamily="34" charset="0"/>
                <a:cs typeface="Times New Roman" pitchFamily="18" charset="0"/>
              </a:rPr>
              <a:t>Марапатталуы, жетістігі:</a:t>
            </a:r>
            <a:endParaRPr lang="ru-RU" sz="2000" dirty="0" smtClean="0">
              <a:solidFill>
                <a:srgbClr val="990099"/>
              </a:solidFill>
              <a:latin typeface="Times New Roman" pitchFamily="18" charset="0"/>
              <a:ea typeface="Calibri" pitchFamily="34" charset="0"/>
              <a:cs typeface="Times New Roman" pitchFamily="18" charset="0"/>
            </a:endParaRPr>
          </a:p>
        </p:txBody>
      </p:sp>
      <p:graphicFrame>
        <p:nvGraphicFramePr>
          <p:cNvPr id="5" name="Таблица 4"/>
          <p:cNvGraphicFramePr>
            <a:graphicFrameLocks noGrp="1"/>
          </p:cNvGraphicFramePr>
          <p:nvPr/>
        </p:nvGraphicFramePr>
        <p:xfrm>
          <a:off x="612279" y="1530276"/>
          <a:ext cx="6624736" cy="7853256"/>
        </p:xfrm>
        <a:graphic>
          <a:graphicData uri="http://schemas.openxmlformats.org/drawingml/2006/table">
            <a:tbl>
              <a:tblPr/>
              <a:tblGrid>
                <a:gridCol w="320724"/>
                <a:gridCol w="1767508"/>
                <a:gridCol w="3312368"/>
                <a:gridCol w="1224136"/>
              </a:tblGrid>
              <a:tr h="465623">
                <a:tc>
                  <a:txBody>
                    <a:bodyPr/>
                    <a:lstStyle/>
                    <a:p>
                      <a:pPr>
                        <a:lnSpc>
                          <a:spcPct val="107000"/>
                        </a:lnSpc>
                        <a:spcAft>
                          <a:spcPts val="0"/>
                        </a:spcAft>
                      </a:pPr>
                      <a:r>
                        <a:rPr lang="kk-KZ" sz="1600" b="1" dirty="0">
                          <a:latin typeface="Times New Roman" pitchFamily="18" charset="0"/>
                          <a:ea typeface="Calibri"/>
                          <a:cs typeface="Times New Roman" pitchFamily="18" charset="0"/>
                        </a:rPr>
                        <a:t>Р/с </a:t>
                      </a:r>
                      <a:endParaRPr lang="ru-RU" sz="1600" b="1" dirty="0">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a:latin typeface="Times New Roman" pitchFamily="18" charset="0"/>
                          <a:ea typeface="Calibri"/>
                          <a:cs typeface="Times New Roman" pitchFamily="18" charset="0"/>
                        </a:rPr>
                        <a:t>Байқаулар мен кәсіби сайыстардың атауы</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a:latin typeface="Times New Roman" pitchFamily="18" charset="0"/>
                          <a:ea typeface="Calibri"/>
                          <a:cs typeface="Times New Roman" pitchFamily="18" charset="0"/>
                        </a:rPr>
                        <a:t>Аталған марапаттары / не үшін толық көрсетілу керек/</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dirty="0">
                          <a:latin typeface="Times New Roman" pitchFamily="18" charset="0"/>
                          <a:ea typeface="Calibri"/>
                          <a:cs typeface="Times New Roman" pitchFamily="18" charset="0"/>
                        </a:rPr>
                        <a:t>Жетістікке жеткен жылы </a:t>
                      </a:r>
                      <a:endParaRPr lang="ru-RU" sz="1600" b="1" dirty="0">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594">
                <a:tc>
                  <a:txBody>
                    <a:bodyPr/>
                    <a:lstStyle/>
                    <a:p>
                      <a:pPr>
                        <a:lnSpc>
                          <a:spcPct val="107000"/>
                        </a:lnSpc>
                        <a:spcAft>
                          <a:spcPts val="0"/>
                        </a:spcAft>
                      </a:pPr>
                      <a:endParaRPr lang="kk-KZ" sz="1600" b="1">
                        <a:latin typeface="Times New Roman" pitchFamily="18" charset="0"/>
                        <a:ea typeface="Calibri"/>
                        <a:cs typeface="Times New Roman" pitchFamily="18" charset="0"/>
                      </a:endParaRPr>
                    </a:p>
                    <a:p>
                      <a:pPr>
                        <a:lnSpc>
                          <a:spcPct val="107000"/>
                        </a:lnSpc>
                        <a:spcAft>
                          <a:spcPts val="0"/>
                        </a:spcAft>
                      </a:pPr>
                      <a:r>
                        <a:rPr lang="kk-KZ" sz="1600" b="1">
                          <a:latin typeface="Times New Roman" pitchFamily="18" charset="0"/>
                          <a:ea typeface="Calibri"/>
                          <a:cs typeface="Times New Roman" pitchFamily="18" charset="0"/>
                        </a:rPr>
                        <a:t>1.</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kk-KZ" sz="1600" b="1" spc="10" dirty="0">
                        <a:solidFill>
                          <a:srgbClr val="000000"/>
                        </a:solidFill>
                        <a:latin typeface="Times New Roman" pitchFamily="18" charset="0"/>
                        <a:ea typeface="Times New Roman"/>
                        <a:cs typeface="Times New Roman" pitchFamily="18" charset="0"/>
                      </a:endParaRPr>
                    </a:p>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«Абай- Ұлы есім» </a:t>
                      </a:r>
                      <a:endParaRPr lang="ru-RU" sz="1600" b="1" dirty="0">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kk-KZ" sz="1600" b="1" spc="10" dirty="0">
                          <a:solidFill>
                            <a:srgbClr val="000000"/>
                          </a:solidFill>
                          <a:latin typeface="Times New Roman" pitchFamily="18" charset="0"/>
                          <a:ea typeface="Times New Roman"/>
                          <a:cs typeface="Times New Roman" pitchFamily="18" charset="0"/>
                        </a:rPr>
                        <a:t>Қазақтың Ұлы ақыны Абай Құнанбаевтың 175 жылдығына орай ұйымдастырылған «Абай- Ұлы есім» атты халықаралық шығармашылық байқауы.</a:t>
                      </a:r>
                      <a:endParaRPr lang="ru-RU" sz="1600" b="1" dirty="0">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kk-KZ" sz="1600" b="1" spc="10" dirty="0">
                        <a:solidFill>
                          <a:srgbClr val="000000"/>
                        </a:solidFill>
                        <a:latin typeface="Times New Roman" pitchFamily="18" charset="0"/>
                        <a:ea typeface="Times New Roman"/>
                        <a:cs typeface="Times New Roman" pitchFamily="18" charset="0"/>
                      </a:endParaRPr>
                    </a:p>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2019 жыл</a:t>
                      </a:r>
                      <a:endParaRPr lang="ru-RU" sz="1600" b="1" dirty="0">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519">
                <a:tc>
                  <a:txBody>
                    <a:bodyPr/>
                    <a:lstStyle/>
                    <a:p>
                      <a:pPr>
                        <a:lnSpc>
                          <a:spcPct val="107000"/>
                        </a:lnSpc>
                        <a:spcAft>
                          <a:spcPts val="0"/>
                        </a:spcAft>
                      </a:pPr>
                      <a:r>
                        <a:rPr lang="kk-KZ" sz="1600" b="1">
                          <a:latin typeface="Times New Roman" pitchFamily="18" charset="0"/>
                          <a:ea typeface="Calibri"/>
                          <a:cs typeface="Times New Roman" pitchFamily="18" charset="0"/>
                        </a:rPr>
                        <a:t>2.   </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a:solidFill>
                            <a:srgbClr val="000000"/>
                          </a:solidFill>
                          <a:latin typeface="Times New Roman" pitchFamily="18" charset="0"/>
                          <a:ea typeface="Times New Roman"/>
                          <a:cs typeface="Times New Roman" pitchFamily="18" charset="0"/>
                        </a:rPr>
                        <a:t>«Тіл сақшысы»</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kk-KZ" sz="1600" b="1" spc="10">
                          <a:solidFill>
                            <a:srgbClr val="000000"/>
                          </a:solidFill>
                          <a:latin typeface="Times New Roman" pitchFamily="18" charset="0"/>
                          <a:ea typeface="Times New Roman"/>
                          <a:cs typeface="Times New Roman" pitchFamily="18" charset="0"/>
                        </a:rPr>
                        <a:t> Қазақ тілінің мәртебесін арттыру жолында жемісті еңбек етіп, республикалық «Тіл сақшысы» газетін насихаттауға  қосқан үлесі үшін   халықаралық «қазақ тілі» қоғамы</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a:solidFill>
                            <a:srgbClr val="000000"/>
                          </a:solidFill>
                          <a:latin typeface="Times New Roman" pitchFamily="18" charset="0"/>
                          <a:ea typeface="Times New Roman"/>
                          <a:cs typeface="Times New Roman" pitchFamily="18" charset="0"/>
                        </a:rPr>
                        <a:t>2019  жыл</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5391">
                <a:tc>
                  <a:txBody>
                    <a:bodyPr/>
                    <a:lstStyle/>
                    <a:p>
                      <a:pPr>
                        <a:lnSpc>
                          <a:spcPct val="107000"/>
                        </a:lnSpc>
                        <a:spcAft>
                          <a:spcPts val="0"/>
                        </a:spcAft>
                      </a:pPr>
                      <a:r>
                        <a:rPr lang="kk-KZ" sz="1600" b="1">
                          <a:latin typeface="Times New Roman" pitchFamily="18" charset="0"/>
                          <a:ea typeface="Calibri"/>
                          <a:cs typeface="Times New Roman" pitchFamily="18" charset="0"/>
                        </a:rPr>
                        <a:t>3.</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a:solidFill>
                            <a:srgbClr val="000000"/>
                          </a:solidFill>
                          <a:latin typeface="Times New Roman" pitchFamily="18" charset="0"/>
                          <a:ea typeface="Times New Roman"/>
                          <a:cs typeface="Times New Roman" pitchFamily="18" charset="0"/>
                        </a:rPr>
                        <a:t>«Үкілі Үміт»</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kk-KZ" sz="1600" b="1" spc="10" dirty="0">
                          <a:solidFill>
                            <a:srgbClr val="000000"/>
                          </a:solidFill>
                          <a:latin typeface="Times New Roman" pitchFamily="18" charset="0"/>
                          <a:ea typeface="Times New Roman"/>
                          <a:cs typeface="Times New Roman" pitchFamily="18" charset="0"/>
                        </a:rPr>
                        <a:t>2020 жыл – Ұлы Абайдың 175 жылдығы қарсаңында өткізілген  «Үкілі Үміт» атты өнер фестивалі мен ғылыми  конференция   </a:t>
                      </a:r>
                      <a:endParaRPr lang="ru-RU" sz="1600" b="1" dirty="0">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   2019 жыл </a:t>
                      </a:r>
                      <a:endParaRPr lang="ru-RU" sz="1600" b="1" dirty="0">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066">
                <a:tc>
                  <a:txBody>
                    <a:bodyPr/>
                    <a:lstStyle/>
                    <a:p>
                      <a:pPr>
                        <a:lnSpc>
                          <a:spcPct val="107000"/>
                        </a:lnSpc>
                        <a:spcAft>
                          <a:spcPts val="0"/>
                        </a:spcAft>
                      </a:pPr>
                      <a:r>
                        <a:rPr lang="kk-KZ" sz="1600" b="1">
                          <a:latin typeface="Times New Roman" pitchFamily="18" charset="0"/>
                          <a:ea typeface="Calibri"/>
                          <a:cs typeface="Times New Roman" pitchFamily="18" charset="0"/>
                        </a:rPr>
                        <a:t>4.</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a:solidFill>
                            <a:srgbClr val="000000"/>
                          </a:solidFill>
                          <a:latin typeface="Times New Roman" pitchFamily="18" charset="0"/>
                          <a:ea typeface="Times New Roman"/>
                          <a:cs typeface="Times New Roman" pitchFamily="18" charset="0"/>
                        </a:rPr>
                        <a:t>«Қобыланды батыр»</a:t>
                      </a:r>
                      <a:endParaRPr lang="ru-RU" sz="1600" b="1">
                        <a:latin typeface="Times New Roman" pitchFamily="18" charset="0"/>
                        <a:ea typeface="Calibri"/>
                        <a:cs typeface="Times New Roman" pitchFamily="18" charset="0"/>
                      </a:endParaRPr>
                    </a:p>
                    <a:p>
                      <a:pPr>
                        <a:lnSpc>
                          <a:spcPct val="107000"/>
                        </a:lnSpc>
                        <a:spcAft>
                          <a:spcPts val="0"/>
                        </a:spcAft>
                      </a:pPr>
                      <a:r>
                        <a:rPr lang="kk-KZ" sz="1600" b="1" spc="10">
                          <a:solidFill>
                            <a:srgbClr val="000000"/>
                          </a:solidFill>
                          <a:latin typeface="Times New Roman" pitchFamily="18" charset="0"/>
                          <a:ea typeface="Times New Roman"/>
                          <a:cs typeface="Times New Roman" pitchFamily="18" charset="0"/>
                        </a:rPr>
                        <a:t>«Тұлпар мініп, ту алған!»</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kk-KZ" sz="1600" b="1" spc="10">
                          <a:solidFill>
                            <a:srgbClr val="000000"/>
                          </a:solidFill>
                          <a:latin typeface="Times New Roman" pitchFamily="18" charset="0"/>
                          <a:ea typeface="Times New Roman"/>
                          <a:cs typeface="Times New Roman" pitchFamily="18" charset="0"/>
                        </a:rPr>
                        <a:t>Қызылорда облысы білім басқармасының «Дарын» облыстық қосымша білім беру орталығы «Қазақ эпос» қоғамдық қорының ұйымдастыруымен өткен «Қобыланды батыр» жырын жатқа айтудан «Қазақ эпос» республикалық ағарту жобасы «Тұлпар мініп, ту алған!» байқауы      </a:t>
                      </a:r>
                      <a:endParaRPr lang="ru-RU" sz="1600" b="1">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 2019 жыл </a:t>
                      </a:r>
                      <a:endParaRPr lang="ru-RU" sz="1600" b="1" dirty="0">
                        <a:latin typeface="Times New Roman" pitchFamily="18" charset="0"/>
                        <a:ea typeface="Calibri"/>
                        <a:cs typeface="Times New Roman" pitchFamily="18" charset="0"/>
                      </a:endParaRPr>
                    </a:p>
                  </a:txBody>
                  <a:tcPr marL="31385" marR="31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descr="C:\Users\admin\Desktop\06-11-2024_13-41-08\20 001.jpg"/>
          <p:cNvPicPr>
            <a:picLocks noChangeAspect="1" noChangeArrowheads="1"/>
          </p:cNvPicPr>
          <p:nvPr/>
        </p:nvPicPr>
        <p:blipFill>
          <a:blip r:embed="rId2" cstate="print"/>
          <a:srcRect/>
          <a:stretch>
            <a:fillRect/>
          </a:stretch>
        </p:blipFill>
        <p:spPr bwMode="auto">
          <a:xfrm>
            <a:off x="-107950" y="-1588"/>
            <a:ext cx="7778750" cy="106981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8583" y="594172"/>
            <a:ext cx="3746603" cy="461665"/>
          </a:xfrm>
          <a:prstGeom prst="rect">
            <a:avLst/>
          </a:prstGeom>
        </p:spPr>
        <p:txBody>
          <a:bodyPr wrap="none">
            <a:spAutoFit/>
          </a:bodyPr>
          <a:lstStyle/>
          <a:p>
            <a:pPr lvl="0" algn="just" fontAlgn="base">
              <a:spcBef>
                <a:spcPct val="0"/>
              </a:spcBef>
              <a:spcAft>
                <a:spcPct val="0"/>
              </a:spcAft>
            </a:pPr>
            <a:r>
              <a:rPr lang="kk-KZ" sz="2400" b="1" dirty="0" smtClean="0">
                <a:solidFill>
                  <a:srgbClr val="990099"/>
                </a:solidFill>
                <a:latin typeface="Times New Roman" pitchFamily="18" charset="0"/>
                <a:ea typeface="Calibri" pitchFamily="34" charset="0"/>
                <a:cs typeface="Times New Roman" pitchFamily="18" charset="0"/>
              </a:rPr>
              <a:t>Марапатталуы, жетістігі:</a:t>
            </a:r>
            <a:endParaRPr lang="ru-RU" sz="2000" dirty="0" smtClean="0">
              <a:solidFill>
                <a:srgbClr val="990099"/>
              </a:solidFill>
              <a:latin typeface="Times New Roman" pitchFamily="18" charset="0"/>
              <a:ea typeface="Calibri" pitchFamily="34" charset="0"/>
              <a:cs typeface="Times New Roman" pitchFamily="18" charset="0"/>
            </a:endParaRPr>
          </a:p>
        </p:txBody>
      </p:sp>
      <p:graphicFrame>
        <p:nvGraphicFramePr>
          <p:cNvPr id="5" name="Таблица 4"/>
          <p:cNvGraphicFramePr>
            <a:graphicFrameLocks noGrp="1"/>
          </p:cNvGraphicFramePr>
          <p:nvPr/>
        </p:nvGraphicFramePr>
        <p:xfrm>
          <a:off x="468263" y="1242244"/>
          <a:ext cx="6768752" cy="8064897"/>
        </p:xfrm>
        <a:graphic>
          <a:graphicData uri="http://schemas.openxmlformats.org/drawingml/2006/table">
            <a:tbl>
              <a:tblPr/>
              <a:tblGrid>
                <a:gridCol w="533626"/>
                <a:gridCol w="1554606"/>
                <a:gridCol w="3622902"/>
                <a:gridCol w="1057618"/>
              </a:tblGrid>
              <a:tr h="2274824">
                <a:tc>
                  <a:txBody>
                    <a:bodyPr/>
                    <a:lstStyle/>
                    <a:p>
                      <a:pPr>
                        <a:lnSpc>
                          <a:spcPct val="107000"/>
                        </a:lnSpc>
                        <a:spcAft>
                          <a:spcPts val="0"/>
                        </a:spcAft>
                      </a:pPr>
                      <a:r>
                        <a:rPr lang="kk-KZ" sz="1600" b="1" dirty="0">
                          <a:latin typeface="Times New Roman" pitchFamily="18" charset="0"/>
                          <a:ea typeface="Calibri"/>
                          <a:cs typeface="Times New Roman" pitchFamily="18" charset="0"/>
                        </a:rPr>
                        <a:t>5.</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«Тәуелсіздік күні»</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kk-KZ" sz="1600" b="1" spc="10" dirty="0">
                          <a:solidFill>
                            <a:srgbClr val="000000"/>
                          </a:solidFill>
                          <a:latin typeface="Times New Roman" pitchFamily="18" charset="0"/>
                          <a:ea typeface="Times New Roman"/>
                          <a:cs typeface="Times New Roman" pitchFamily="18" charset="0"/>
                        </a:rPr>
                        <a:t>  Тәуелсіз мемлекетіміздің өсіп- өркендеу жолында өскелең ұрпаққа сапалы тәрбие беруде еңбек еткені үшін «Тәуелсіздік күні» мерекесі қарсаңында Қазалы ауданы білім бөлімінің, аудандық білім және ғылым қызметкерлері кәсіподақ комитетінің Алғыс хаты</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kk-KZ" sz="1600" b="1" spc="10">
                        <a:solidFill>
                          <a:srgbClr val="000000"/>
                        </a:solidFill>
                        <a:latin typeface="Times New Roman" pitchFamily="18" charset="0"/>
                        <a:ea typeface="Times New Roman"/>
                        <a:cs typeface="Times New Roman" pitchFamily="18" charset="0"/>
                      </a:endParaRPr>
                    </a:p>
                    <a:p>
                      <a:pPr>
                        <a:lnSpc>
                          <a:spcPct val="107000"/>
                        </a:lnSpc>
                        <a:spcAft>
                          <a:spcPts val="0"/>
                        </a:spcAft>
                      </a:pPr>
                      <a:r>
                        <a:rPr lang="kk-KZ" sz="1600" b="1" spc="10">
                          <a:solidFill>
                            <a:srgbClr val="000000"/>
                          </a:solidFill>
                          <a:latin typeface="Times New Roman" pitchFamily="18" charset="0"/>
                          <a:ea typeface="Times New Roman"/>
                          <a:cs typeface="Times New Roman" pitchFamily="18" charset="0"/>
                        </a:rPr>
                        <a:t>2019 жыл</a:t>
                      </a:r>
                      <a:endParaRPr lang="ru-RU" sz="1600" b="1">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731">
                <a:tc>
                  <a:txBody>
                    <a:bodyPr/>
                    <a:lstStyle/>
                    <a:p>
                      <a:pPr>
                        <a:lnSpc>
                          <a:spcPct val="107000"/>
                        </a:lnSpc>
                        <a:spcAft>
                          <a:spcPts val="0"/>
                        </a:spcAft>
                      </a:pPr>
                      <a:r>
                        <a:rPr lang="kk-KZ" sz="1600" b="1">
                          <a:latin typeface="Times New Roman" pitchFamily="18" charset="0"/>
                          <a:ea typeface="Calibri"/>
                          <a:cs typeface="Times New Roman" pitchFamily="18" charset="0"/>
                        </a:rPr>
                        <a:t>6.</a:t>
                      </a:r>
                      <a:endParaRPr lang="ru-RU" sz="1600" b="1">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a:solidFill>
                            <a:srgbClr val="000000"/>
                          </a:solidFill>
                          <a:latin typeface="Times New Roman" pitchFamily="18" charset="0"/>
                          <a:ea typeface="Times New Roman"/>
                          <a:cs typeface="Times New Roman" pitchFamily="18" charset="0"/>
                        </a:rPr>
                        <a:t>«Мәңгілік ел алыптары»</a:t>
                      </a:r>
                      <a:endParaRPr lang="ru-RU" sz="1600" b="1">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kk-KZ" sz="1600" b="1" spc="10" dirty="0">
                          <a:solidFill>
                            <a:srgbClr val="000000"/>
                          </a:solidFill>
                          <a:latin typeface="Times New Roman" pitchFamily="18" charset="0"/>
                          <a:ea typeface="Times New Roman"/>
                          <a:cs typeface="Times New Roman" pitchFamily="18" charset="0"/>
                        </a:rPr>
                        <a:t>   «Мәңгілік ел алыптары» Республикалық рухани- потриоттық байқауына қолдау білдіріп, өскелең ұрпақ тәрбиесіне және өнер мен білім саласында жас дарындардың шеберлігін шыңдауға қосқан үлесі үшін Алғыс хат.                                                                                                                                     </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  </a:t>
                      </a:r>
                      <a:r>
                        <a:rPr lang="kk-KZ" sz="1600" b="1" spc="10" dirty="0" smtClean="0">
                          <a:solidFill>
                            <a:srgbClr val="000000"/>
                          </a:solidFill>
                          <a:latin typeface="Times New Roman" pitchFamily="18" charset="0"/>
                          <a:ea typeface="Times New Roman"/>
                          <a:cs typeface="Times New Roman" pitchFamily="18" charset="0"/>
                        </a:rPr>
                        <a:t>2020 </a:t>
                      </a:r>
                      <a:r>
                        <a:rPr lang="kk-KZ" sz="1600" b="1" spc="10" dirty="0">
                          <a:solidFill>
                            <a:srgbClr val="000000"/>
                          </a:solidFill>
                          <a:latin typeface="Times New Roman" pitchFamily="18" charset="0"/>
                          <a:ea typeface="Times New Roman"/>
                          <a:cs typeface="Times New Roman" pitchFamily="18" charset="0"/>
                        </a:rPr>
                        <a:t>жыл</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4195">
                <a:tc>
                  <a:txBody>
                    <a:bodyPr/>
                    <a:lstStyle/>
                    <a:p>
                      <a:pPr>
                        <a:lnSpc>
                          <a:spcPct val="107000"/>
                        </a:lnSpc>
                        <a:spcAft>
                          <a:spcPts val="0"/>
                        </a:spcAft>
                      </a:pPr>
                      <a:endParaRPr lang="kk-KZ" sz="1600" b="1" dirty="0">
                        <a:latin typeface="Times New Roman" pitchFamily="18" charset="0"/>
                        <a:ea typeface="Calibri"/>
                        <a:cs typeface="Times New Roman" pitchFamily="18" charset="0"/>
                      </a:endParaRPr>
                    </a:p>
                    <a:p>
                      <a:pPr>
                        <a:lnSpc>
                          <a:spcPct val="107000"/>
                        </a:lnSpc>
                        <a:spcAft>
                          <a:spcPts val="0"/>
                        </a:spcAft>
                      </a:pPr>
                      <a:r>
                        <a:rPr lang="kk-KZ" sz="1600" b="1" dirty="0">
                          <a:latin typeface="Times New Roman" pitchFamily="18" charset="0"/>
                          <a:ea typeface="Calibri"/>
                          <a:cs typeface="Times New Roman" pitchFamily="18" charset="0"/>
                        </a:rPr>
                        <a:t>7.</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Ұстаздар күні </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kk-KZ" sz="1600" b="1" spc="10" dirty="0">
                          <a:solidFill>
                            <a:srgbClr val="000000"/>
                          </a:solidFill>
                          <a:latin typeface="Times New Roman" pitchFamily="18" charset="0"/>
                          <a:ea typeface="Times New Roman"/>
                          <a:cs typeface="Times New Roman" pitchFamily="18" charset="0"/>
                        </a:rPr>
                        <a:t>Қазалы ауданының  әкімі М. Ергешбаевтың Алғыс хаты.                                                                      </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2020 жыл</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5493">
                <a:tc>
                  <a:txBody>
                    <a:bodyPr/>
                    <a:lstStyle/>
                    <a:p>
                      <a:pPr>
                        <a:lnSpc>
                          <a:spcPct val="107000"/>
                        </a:lnSpc>
                        <a:spcAft>
                          <a:spcPts val="0"/>
                        </a:spcAft>
                      </a:pPr>
                      <a:endParaRPr lang="kk-KZ" sz="1600" b="1" dirty="0">
                        <a:latin typeface="Times New Roman" pitchFamily="18" charset="0"/>
                        <a:ea typeface="Calibri"/>
                        <a:cs typeface="Times New Roman" pitchFamily="18" charset="0"/>
                      </a:endParaRPr>
                    </a:p>
                    <a:p>
                      <a:pPr>
                        <a:lnSpc>
                          <a:spcPct val="107000"/>
                        </a:lnSpc>
                        <a:spcAft>
                          <a:spcPts val="0"/>
                        </a:spcAft>
                      </a:pPr>
                      <a:r>
                        <a:rPr lang="kk-KZ" sz="1600" b="1" dirty="0">
                          <a:latin typeface="Times New Roman" pitchFamily="18" charset="0"/>
                          <a:ea typeface="Calibri"/>
                          <a:cs typeface="Times New Roman" pitchFamily="18" charset="0"/>
                        </a:rPr>
                        <a:t>8</a:t>
                      </a:r>
                      <a:endParaRPr lang="ru-RU" sz="1600" b="1" dirty="0">
                        <a:latin typeface="Times New Roman" pitchFamily="18" charset="0"/>
                        <a:ea typeface="Calibri"/>
                        <a:cs typeface="Times New Roman" pitchFamily="18" charset="0"/>
                      </a:endParaRPr>
                    </a:p>
                    <a:p>
                      <a:pPr>
                        <a:lnSpc>
                          <a:spcPct val="107000"/>
                        </a:lnSpc>
                        <a:spcAft>
                          <a:spcPts val="0"/>
                        </a:spcAft>
                      </a:pP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kk-KZ" sz="1600" b="1" spc="10" dirty="0">
                        <a:solidFill>
                          <a:srgbClr val="000000"/>
                        </a:solidFill>
                        <a:latin typeface="Times New Roman" pitchFamily="18" charset="0"/>
                        <a:ea typeface="Times New Roman"/>
                        <a:cs typeface="Times New Roman" pitchFamily="18" charset="0"/>
                      </a:endParaRPr>
                    </a:p>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Ұстаздар күні</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Ұстаздар мерекесіне орай Білім және ғылым қызметкерлері кәсіподағының облыстық комитетінің  Құрмет грамотасы</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2021 жыл    </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1654">
                <a:tc>
                  <a:txBody>
                    <a:bodyPr/>
                    <a:lstStyle/>
                    <a:p>
                      <a:pPr>
                        <a:lnSpc>
                          <a:spcPct val="107000"/>
                        </a:lnSpc>
                        <a:spcAft>
                          <a:spcPts val="0"/>
                        </a:spcAft>
                      </a:pPr>
                      <a:r>
                        <a:rPr lang="kk-KZ" sz="1600" b="1">
                          <a:latin typeface="Times New Roman" pitchFamily="18" charset="0"/>
                          <a:ea typeface="Calibri"/>
                          <a:cs typeface="Times New Roman" pitchFamily="18" charset="0"/>
                        </a:rPr>
                        <a:t>9</a:t>
                      </a:r>
                      <a:endParaRPr lang="ru-RU" sz="1600" b="1">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a:solidFill>
                            <a:srgbClr val="000000"/>
                          </a:solidFill>
                          <a:latin typeface="Times New Roman" pitchFamily="18" charset="0"/>
                          <a:ea typeface="Times New Roman"/>
                          <a:cs typeface="Times New Roman" pitchFamily="18" charset="0"/>
                        </a:rPr>
                        <a:t>1 - қыркүйек Білім күні</a:t>
                      </a:r>
                      <a:endParaRPr lang="ru-RU" sz="1600" b="1">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2022 жылы 1 - қыркүйек Білім мерекесіне орай Білім және ғылым қызметкерлері кәсіподағының облыстық комитетінің Құрмет грамотасы </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b="1" spc="10" dirty="0">
                          <a:solidFill>
                            <a:srgbClr val="000000"/>
                          </a:solidFill>
                          <a:latin typeface="Times New Roman" pitchFamily="18" charset="0"/>
                          <a:ea typeface="Times New Roman"/>
                          <a:cs typeface="Times New Roman" pitchFamily="18" charset="0"/>
                        </a:rPr>
                        <a:t>2022 жыл</a:t>
                      </a:r>
                      <a:endParaRPr lang="ru-RU" sz="1600" b="1" dirty="0">
                        <a:latin typeface="Times New Roman" pitchFamily="18" charset="0"/>
                        <a:ea typeface="Calibri"/>
                        <a:cs typeface="Times New Roman" pitchFamily="18" charset="0"/>
                      </a:endParaRPr>
                    </a:p>
                  </a:txBody>
                  <a:tcPr marL="29255" marR="29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4273" name="Rectangle 1"/>
          <p:cNvSpPr>
            <a:spLocks noChangeArrowheads="1"/>
          </p:cNvSpPr>
          <p:nvPr/>
        </p:nvSpPr>
        <p:spPr bwMode="auto">
          <a:xfrm>
            <a:off x="0" y="0"/>
            <a:ext cx="756126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Users\admin\Desktop\WhatsApp Image 2024-11-06 at 16.59.53 (1).jpeg"/>
          <p:cNvPicPr>
            <a:picLocks noChangeAspect="1" noChangeArrowheads="1"/>
          </p:cNvPicPr>
          <p:nvPr/>
        </p:nvPicPr>
        <p:blipFill>
          <a:blip r:embed="rId2" cstate="print"/>
          <a:srcRect/>
          <a:stretch>
            <a:fillRect/>
          </a:stretch>
        </p:blipFill>
        <p:spPr bwMode="auto">
          <a:xfrm>
            <a:off x="-133350" y="-749300"/>
            <a:ext cx="7829550" cy="1219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23218" y="810196"/>
            <a:ext cx="5738045" cy="1384995"/>
          </a:xfrm>
          <a:prstGeom prst="rect">
            <a:avLst/>
          </a:prstGeom>
        </p:spPr>
        <p:txBody>
          <a:bodyPr wrap="square">
            <a:spAutoFit/>
          </a:bodyPr>
          <a:lstStyle/>
          <a:p>
            <a:pPr lvl="0" algn="ctr" fontAlgn="base">
              <a:spcBef>
                <a:spcPct val="0"/>
              </a:spcBef>
              <a:spcAft>
                <a:spcPct val="0"/>
              </a:spcAft>
            </a:pPr>
            <a:r>
              <a:rPr lang="kk-KZ" sz="2800" b="1" dirty="0" smtClean="0">
                <a:solidFill>
                  <a:srgbClr val="990099"/>
                </a:solidFill>
                <a:latin typeface="Times New Roman" pitchFamily="18" charset="0"/>
                <a:cs typeface="Times New Roman" pitchFamily="18" charset="0"/>
              </a:rPr>
              <a:t>Бұқаралық ақпараттық құралдарында жарияланған мақалалары </a:t>
            </a:r>
            <a:endParaRPr lang="ru-RU" sz="2400" dirty="0" smtClean="0">
              <a:solidFill>
                <a:srgbClr val="990099"/>
              </a:solidFill>
              <a:latin typeface="Times New Roman" pitchFamily="18" charset="0"/>
              <a:ea typeface="Calibri" pitchFamily="34" charset="0"/>
              <a:cs typeface="Times New Roman" pitchFamily="18" charset="0"/>
            </a:endParaRPr>
          </a:p>
        </p:txBody>
      </p:sp>
      <p:graphicFrame>
        <p:nvGraphicFramePr>
          <p:cNvPr id="7" name="Таблица 6"/>
          <p:cNvGraphicFramePr>
            <a:graphicFrameLocks noGrp="1"/>
          </p:cNvGraphicFramePr>
          <p:nvPr/>
        </p:nvGraphicFramePr>
        <p:xfrm>
          <a:off x="1044327" y="3114452"/>
          <a:ext cx="5832648" cy="3913632"/>
        </p:xfrm>
        <a:graphic>
          <a:graphicData uri="http://schemas.openxmlformats.org/drawingml/2006/table">
            <a:tbl>
              <a:tblPr/>
              <a:tblGrid>
                <a:gridCol w="308630"/>
                <a:gridCol w="3219762"/>
                <a:gridCol w="2304256"/>
              </a:tblGrid>
              <a:tr h="341053">
                <a:tc>
                  <a:txBody>
                    <a:bodyPr/>
                    <a:lstStyle/>
                    <a:p>
                      <a:pPr algn="ctr">
                        <a:lnSpc>
                          <a:spcPct val="107000"/>
                        </a:lnSpc>
                        <a:spcAft>
                          <a:spcPts val="0"/>
                        </a:spcAft>
                      </a:pPr>
                      <a:r>
                        <a:rPr lang="kk-KZ" sz="2000" b="1" dirty="0">
                          <a:latin typeface="Times New Roman" pitchFamily="18" charset="0"/>
                          <a:ea typeface="Calibri"/>
                          <a:cs typeface="Times New Roman" pitchFamily="18" charset="0"/>
                        </a:rPr>
                        <a:t>Р/с</a:t>
                      </a:r>
                      <a:endParaRPr lang="ru-RU" sz="2000" dirty="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000" b="1">
                          <a:latin typeface="Times New Roman" pitchFamily="18" charset="0"/>
                          <a:ea typeface="Calibri"/>
                          <a:cs typeface="Times New Roman" pitchFamily="18" charset="0"/>
                        </a:rPr>
                        <a:t>Мақаланың тақырыбы</a:t>
                      </a:r>
                      <a:endParaRPr lang="ru-RU" sz="200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000" b="1">
                          <a:latin typeface="Times New Roman" pitchFamily="18" charset="0"/>
                          <a:ea typeface="Calibri"/>
                          <a:cs typeface="Times New Roman" pitchFamily="18" charset="0"/>
                        </a:rPr>
                        <a:t>Басылымның аталуы, жылы</a:t>
                      </a:r>
                      <a:endParaRPr lang="ru-RU" sz="200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05">
                <a:tc>
                  <a:txBody>
                    <a:bodyPr/>
                    <a:lstStyle/>
                    <a:p>
                      <a:pPr algn="ctr">
                        <a:lnSpc>
                          <a:spcPct val="107000"/>
                        </a:lnSpc>
                        <a:spcAft>
                          <a:spcPts val="0"/>
                        </a:spcAft>
                      </a:pPr>
                      <a:r>
                        <a:rPr lang="kk-KZ" sz="2000">
                          <a:latin typeface="Times New Roman" pitchFamily="18" charset="0"/>
                          <a:ea typeface="Calibri"/>
                          <a:cs typeface="Times New Roman" pitchFamily="18" charset="0"/>
                        </a:rPr>
                        <a:t>1.</a:t>
                      </a:r>
                      <a:endParaRPr lang="ru-RU" sz="200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000">
                          <a:latin typeface="Times New Roman" pitchFamily="18" charset="0"/>
                          <a:ea typeface="Calibri"/>
                          <a:cs typeface="Times New Roman" pitchFamily="18" charset="0"/>
                        </a:rPr>
                        <a:t>«Жыраулар мектебінің ұстазы»</a:t>
                      </a:r>
                      <a:endParaRPr lang="ru-RU" sz="2000">
                        <a:latin typeface="Times New Roman" pitchFamily="18" charset="0"/>
                        <a:ea typeface="Calibri"/>
                        <a:cs typeface="Times New Roman" pitchFamily="18" charset="0"/>
                      </a:endParaRPr>
                    </a:p>
                    <a:p>
                      <a:pPr algn="l">
                        <a:lnSpc>
                          <a:spcPct val="107000"/>
                        </a:lnSpc>
                        <a:spcAft>
                          <a:spcPts val="0"/>
                        </a:spcAft>
                      </a:pPr>
                      <a:r>
                        <a:rPr lang="kk-KZ" sz="2000">
                          <a:latin typeface="Times New Roman" pitchFamily="18" charset="0"/>
                          <a:ea typeface="Calibri"/>
                          <a:cs typeface="Times New Roman" pitchFamily="18" charset="0"/>
                        </a:rPr>
                        <a:t>(Ұлы шайыр Нұртуған Кенжеғұлұлының шығармашылығы жайында)</a:t>
                      </a:r>
                      <a:endParaRPr lang="ru-RU" sz="200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07000"/>
                        </a:lnSpc>
                        <a:spcAft>
                          <a:spcPts val="0"/>
                        </a:spcAft>
                      </a:pPr>
                      <a:r>
                        <a:rPr lang="kk-KZ" sz="2000">
                          <a:latin typeface="Times New Roman" pitchFamily="18" charset="0"/>
                          <a:ea typeface="Calibri"/>
                          <a:cs typeface="Times New Roman" pitchFamily="18" charset="0"/>
                        </a:rPr>
                        <a:t>2017 жылы Тұран Қазалы газеті</a:t>
                      </a:r>
                      <a:endParaRPr lang="ru-RU" sz="200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0350">
                <a:tc>
                  <a:txBody>
                    <a:bodyPr/>
                    <a:lstStyle/>
                    <a:p>
                      <a:pPr algn="ctr">
                        <a:lnSpc>
                          <a:spcPct val="107000"/>
                        </a:lnSpc>
                        <a:spcAft>
                          <a:spcPts val="0"/>
                        </a:spcAft>
                      </a:pPr>
                      <a:endParaRPr lang="kk-KZ" sz="2000">
                        <a:latin typeface="Times New Roman" pitchFamily="18" charset="0"/>
                        <a:ea typeface="Calibri"/>
                        <a:cs typeface="Times New Roman" pitchFamily="18" charset="0"/>
                      </a:endParaRPr>
                    </a:p>
                    <a:p>
                      <a:pPr algn="ctr">
                        <a:lnSpc>
                          <a:spcPct val="107000"/>
                        </a:lnSpc>
                        <a:spcAft>
                          <a:spcPts val="0"/>
                        </a:spcAft>
                      </a:pPr>
                      <a:r>
                        <a:rPr lang="kk-KZ" sz="2000">
                          <a:latin typeface="Times New Roman" pitchFamily="18" charset="0"/>
                          <a:ea typeface="Calibri"/>
                          <a:cs typeface="Times New Roman" pitchFamily="18" charset="0"/>
                        </a:rPr>
                        <a:t>2.</a:t>
                      </a:r>
                      <a:endParaRPr lang="ru-RU" sz="200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kk-KZ" sz="2000" dirty="0">
                        <a:latin typeface="Times New Roman" pitchFamily="18" charset="0"/>
                        <a:ea typeface="Calibri"/>
                        <a:cs typeface="Times New Roman" pitchFamily="18" charset="0"/>
                      </a:endParaRPr>
                    </a:p>
                    <a:p>
                      <a:pPr algn="l">
                        <a:lnSpc>
                          <a:spcPct val="107000"/>
                        </a:lnSpc>
                        <a:spcAft>
                          <a:spcPts val="0"/>
                        </a:spcAft>
                      </a:pPr>
                      <a:r>
                        <a:rPr lang="kk-KZ" sz="2000" dirty="0">
                          <a:latin typeface="Times New Roman" pitchFamily="18" charset="0"/>
                          <a:ea typeface="Calibri"/>
                          <a:cs typeface="Times New Roman" pitchFamily="18" charset="0"/>
                        </a:rPr>
                        <a:t>«Қорғаны болған халқының»</a:t>
                      </a:r>
                      <a:endParaRPr lang="ru-RU" sz="2000" dirty="0">
                        <a:latin typeface="Times New Roman" pitchFamily="18" charset="0"/>
                        <a:ea typeface="Calibri"/>
                        <a:cs typeface="Times New Roman" pitchFamily="18" charset="0"/>
                      </a:endParaRPr>
                    </a:p>
                    <a:p>
                      <a:pPr algn="l">
                        <a:lnSpc>
                          <a:spcPct val="107000"/>
                        </a:lnSpc>
                        <a:spcAft>
                          <a:spcPts val="0"/>
                        </a:spcAft>
                      </a:pPr>
                      <a:r>
                        <a:rPr lang="kk-KZ" sz="2000" dirty="0">
                          <a:latin typeface="Times New Roman" pitchFamily="18" charset="0"/>
                          <a:ea typeface="Calibri"/>
                          <a:cs typeface="Times New Roman" pitchFamily="18" charset="0"/>
                        </a:rPr>
                        <a:t>(Бекарыстан би туралы зерттеу жұмысы)</a:t>
                      </a:r>
                      <a:endParaRPr lang="ru-RU" sz="2000" dirty="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spcAft>
                          <a:spcPts val="0"/>
                        </a:spcAft>
                      </a:pPr>
                      <a:endParaRPr lang="kk-KZ" sz="2000" dirty="0">
                        <a:latin typeface="Times New Roman" pitchFamily="18" charset="0"/>
                        <a:ea typeface="Calibri"/>
                        <a:cs typeface="Times New Roman" pitchFamily="18" charset="0"/>
                      </a:endParaRPr>
                    </a:p>
                    <a:p>
                      <a:pPr marL="457200" algn="l">
                        <a:spcAft>
                          <a:spcPts val="0"/>
                        </a:spcAft>
                      </a:pPr>
                      <a:r>
                        <a:rPr lang="kk-KZ" sz="2000" dirty="0">
                          <a:latin typeface="Times New Roman" pitchFamily="18" charset="0"/>
                          <a:ea typeface="Calibri"/>
                          <a:cs typeface="Times New Roman" pitchFamily="18" charset="0"/>
                        </a:rPr>
                        <a:t>2019 жыл Қазалы газеті</a:t>
                      </a:r>
                      <a:endParaRPr lang="ru-RU" sz="2000" dirty="0">
                        <a:latin typeface="Times New Roman" pitchFamily="18" charset="0"/>
                        <a:ea typeface="Calibri"/>
                        <a:cs typeface="Times New Roman" pitchFamily="18" charset="0"/>
                      </a:endParaRPr>
                    </a:p>
                  </a:txBody>
                  <a:tcPr marL="51229" marR="51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476ee6ab-07eb-45ce-bd65-26b59a953acd.jpg"/>
          <p:cNvPicPr>
            <a:picLocks noChangeAspect="1"/>
          </p:cNvPicPr>
          <p:nvPr/>
        </p:nvPicPr>
        <p:blipFill>
          <a:blip r:embed="rId2" cstate="print"/>
          <a:srcRect l="3312" t="9597" r="4509" b="15657"/>
          <a:stretch>
            <a:fillRect/>
          </a:stretch>
        </p:blipFill>
        <p:spPr>
          <a:xfrm>
            <a:off x="-58559" y="0"/>
            <a:ext cx="7678381" cy="1069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76ee6ab-07eb-45ce-bd65-26b59a953acd.jpg"/>
          <p:cNvPicPr>
            <a:picLocks noChangeAspect="1"/>
          </p:cNvPicPr>
          <p:nvPr/>
        </p:nvPicPr>
        <p:blipFill>
          <a:blip r:embed="rId2" cstate="print"/>
          <a:srcRect l="3312" t="9597" r="4509" b="15657"/>
          <a:stretch>
            <a:fillRect/>
          </a:stretch>
        </p:blipFill>
        <p:spPr>
          <a:xfrm>
            <a:off x="-1" y="0"/>
            <a:ext cx="7678381" cy="1069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1a3907e-9c6e-4fbf-ba9c-9b8acaa9d53f.jpg"/>
          <p:cNvPicPr>
            <a:picLocks noChangeAspect="1"/>
          </p:cNvPicPr>
          <p:nvPr/>
        </p:nvPicPr>
        <p:blipFill>
          <a:blip r:embed="rId2" cstate="print"/>
          <a:srcRect l="4509" t="12290" r="3311" b="10944"/>
          <a:stretch>
            <a:fillRect/>
          </a:stretch>
        </p:blipFill>
        <p:spPr>
          <a:xfrm>
            <a:off x="0" y="-231895"/>
            <a:ext cx="7561263" cy="111945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ab84c3a-687b-4e75-be34-002cd9b4319c.jpg"/>
          <p:cNvPicPr>
            <a:picLocks noGrp="1" noChangeAspect="1"/>
          </p:cNvPicPr>
          <p:nvPr>
            <p:ph idx="1"/>
          </p:nvPr>
        </p:nvPicPr>
        <p:blipFill>
          <a:blip r:embed="rId2" cstate="print"/>
          <a:stretch>
            <a:fillRect/>
          </a:stretch>
        </p:blipFill>
        <p:spPr>
          <a:xfrm rot="5400000">
            <a:off x="1071498" y="1287081"/>
            <a:ext cx="3834089" cy="5328592"/>
          </a:xfrm>
        </p:spPr>
        <p:style>
          <a:lnRef idx="2">
            <a:schemeClr val="accent1"/>
          </a:lnRef>
          <a:fillRef idx="1">
            <a:schemeClr val="lt1"/>
          </a:fillRef>
          <a:effectRef idx="0">
            <a:schemeClr val="accent1"/>
          </a:effectRef>
          <a:fontRef idx="minor">
            <a:schemeClr val="dk1"/>
          </a:fontRef>
        </p:style>
      </p:pic>
      <p:pic>
        <p:nvPicPr>
          <p:cNvPr id="6" name="Содержимое 3" descr="3ce994c1-6b2e-43b2-b630-d0c57e2fb478.jpg"/>
          <p:cNvPicPr>
            <a:picLocks noChangeAspect="1"/>
          </p:cNvPicPr>
          <p:nvPr/>
        </p:nvPicPr>
        <p:blipFill>
          <a:blip r:embed="rId3" cstate="print"/>
          <a:srcRect r="5100"/>
          <a:stretch>
            <a:fillRect/>
          </a:stretch>
        </p:blipFill>
        <p:spPr>
          <a:xfrm rot="16200000">
            <a:off x="2403867" y="5355312"/>
            <a:ext cx="3869156" cy="54361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dede9ed-07b3-4145-a301-4bb4361376fc.jpg"/>
          <p:cNvPicPr>
            <a:picLocks noGrp="1" noChangeAspect="1"/>
          </p:cNvPicPr>
          <p:nvPr>
            <p:ph idx="1"/>
          </p:nvPr>
        </p:nvPicPr>
        <p:blipFill>
          <a:blip r:embed="rId2" cstate="print"/>
          <a:stretch>
            <a:fillRect/>
          </a:stretch>
        </p:blipFill>
        <p:spPr>
          <a:xfrm>
            <a:off x="468263" y="810196"/>
            <a:ext cx="5715585" cy="4050921"/>
          </a:xfrm>
        </p:spPr>
        <p:style>
          <a:lnRef idx="2">
            <a:schemeClr val="accent1"/>
          </a:lnRef>
          <a:fillRef idx="1">
            <a:schemeClr val="lt1"/>
          </a:fillRef>
          <a:effectRef idx="0">
            <a:schemeClr val="accent1"/>
          </a:effectRef>
          <a:fontRef idx="minor">
            <a:schemeClr val="dk1"/>
          </a:fontRef>
        </p:style>
      </p:pic>
      <p:pic>
        <p:nvPicPr>
          <p:cNvPr id="5" name="Содержимое 3" descr="79e0f504-9006-42f1-b1e0-fbbad4f652fe.jpg"/>
          <p:cNvPicPr>
            <a:picLocks noChangeAspect="1"/>
          </p:cNvPicPr>
          <p:nvPr/>
        </p:nvPicPr>
        <p:blipFill>
          <a:blip r:embed="rId3" cstate="print"/>
          <a:stretch>
            <a:fillRect/>
          </a:stretch>
        </p:blipFill>
        <p:spPr>
          <a:xfrm>
            <a:off x="1476375" y="5346700"/>
            <a:ext cx="5770764" cy="4104456"/>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378</Words>
  <Application>Microsoft Office PowerPoint</Application>
  <PresentationFormat>Произвольный</PresentationFormat>
  <Paragraphs>72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Сырдария ауданы әкімінің «Өрлеу» жастар сыйлығына үміткер АМАНКЕЛДИЕВА ГҮЛЗАТ ТАЛҒАТҚЫЗЫ</dc:title>
  <dc:creator>Elekt-3</dc:creator>
  <cp:lastModifiedBy>admin</cp:lastModifiedBy>
  <cp:revision>82</cp:revision>
  <cp:lastPrinted>2020-11-16T10:29:33Z</cp:lastPrinted>
  <dcterms:created xsi:type="dcterms:W3CDTF">2020-11-16T07:14:24Z</dcterms:created>
  <dcterms:modified xsi:type="dcterms:W3CDTF">2024-11-06T12:39:01Z</dcterms:modified>
</cp:coreProperties>
</file>